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63" r:id="rId6"/>
    <p:sldId id="257" r:id="rId7"/>
    <p:sldId id="258" r:id="rId8"/>
    <p:sldId id="259" r:id="rId9"/>
    <p:sldId id="268" r:id="rId10"/>
    <p:sldId id="264" r:id="rId11"/>
    <p:sldId id="265" r:id="rId12"/>
    <p:sldId id="271" r:id="rId13"/>
    <p:sldId id="270" r:id="rId14"/>
    <p:sldId id="267" r:id="rId15"/>
    <p:sldId id="266"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19739A-3224-BE2C-1798-C83D3B74C54F}" v="857" dt="2024-11-25T19:07:08.836"/>
    <p1510:client id="{2B028FBE-8753-4585-A377-297493B6A3EB}" v="1444" dt="2024-11-25T19:15:01.662"/>
    <p1510:client id="{6F0860BE-4E93-439F-9763-D554CB1D0D98}" v="943" dt="2024-11-25T17:11:47.7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08"/>
    <p:restoredTop sz="94630"/>
  </p:normalViewPr>
  <p:slideViewPr>
    <p:cSldViewPr snapToGrid="0">
      <p:cViewPr varScale="1">
        <p:scale>
          <a:sx n="75" d="100"/>
          <a:sy n="75" d="100"/>
        </p:scale>
        <p:origin x="109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BE96E13-98C0-411D-82DB-35DEDF20A67C}" type="datetimeFigureOut">
              <a:rPr lang="en-US" smtClean="0"/>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1A07238-901E-457A-A4F5-2E6A289C22A2}"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6648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E96E13-98C0-411D-82DB-35DEDF20A67C}" type="datetimeFigureOut">
              <a:rPr lang="en-US" smtClean="0"/>
              <a:t>11/25/2024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4195845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E96E13-98C0-411D-82DB-35DEDF20A67C}" type="datetimeFigureOut">
              <a:rPr lang="en-US" smtClean="0"/>
              <a:t>11/25/2024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4910801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BE96E13-98C0-411D-82DB-35DEDF20A67C}" type="datetimeFigureOut">
              <a:rPr lang="en-US" smtClean="0"/>
              <a:t>11/25/2024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3259337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BE96E13-98C0-411D-82DB-35DEDF20A67C}" type="datetimeFigureOut">
              <a:rPr lang="en-US" smtClean="0"/>
              <a:t>11/25/2024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7238-901E-457A-A4F5-2E6A289C22A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0029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BE96E13-98C0-411D-82DB-35DEDF20A67C}" type="datetimeFigureOut">
              <a:rPr lang="en-US" smtClean="0"/>
              <a:t>11/25/2024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21184500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E96E13-98C0-411D-82DB-35DEDF20A67C}" type="datetimeFigureOut">
              <a:rPr lang="en-US" smtClean="0"/>
              <a:t>11/25/2024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30183783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BE96E13-98C0-411D-82DB-35DEDF20A67C}" type="datetimeFigureOut">
              <a:rPr lang="en-US" smtClean="0"/>
              <a:t>11/25/2024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2003607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9BE96E13-98C0-411D-82DB-35DEDF20A67C}" type="datetimeFigureOut">
              <a:rPr lang="en-US" smtClean="0"/>
              <a:t>11/25/2024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1795516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BE96E13-98C0-411D-82DB-35DEDF20A67C}" type="datetimeFigureOut">
              <a:rPr lang="en-US" smtClean="0"/>
              <a:t>11/25/2024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1A07238-901E-457A-A4F5-2E6A289C22A2}" type="slidenum">
              <a:rPr lang="en-US" smtClean="0"/>
              <a:t>‹#›</a:t>
            </a:fld>
            <a:endParaRPr lang="en-US"/>
          </a:p>
        </p:txBody>
      </p:sp>
    </p:spTree>
    <p:extLst>
      <p:ext uri="{BB962C8B-B14F-4D97-AF65-F5344CB8AC3E}">
        <p14:creationId xmlns:p14="http://schemas.microsoft.com/office/powerpoint/2010/main" val="25606974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BE96E13-98C0-411D-82DB-35DEDF20A67C}" type="datetimeFigureOut">
              <a:rPr lang="en-US" smtClean="0"/>
              <a:t>11/25/2024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6242387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chemeClr val="bg2">
                    <a:lumMod val="25000"/>
                  </a:schemeClr>
                </a:solidFill>
              </a:defRPr>
            </a:lvl1pPr>
          </a:lstStyle>
          <a:p>
            <a:fld id="{9BE96E13-98C0-411D-82DB-35DEDF20A67C}" type="datetimeFigureOut">
              <a:rPr lang="en-US" smtClean="0"/>
              <a:pPr/>
              <a:t>11/25/2024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chemeClr val="bg2">
                    <a:lumMod val="25000"/>
                  </a:schemeClr>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chemeClr val="bg2">
                    <a:lumMod val="25000"/>
                  </a:schemeClr>
                </a:solidFill>
              </a:defRPr>
            </a:lvl1pPr>
          </a:lstStyle>
          <a:p>
            <a:fld id="{41A07238-901E-457A-A4F5-2E6A289C22A2}"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Rectangle 7"/>
          <p:cNvSpPr/>
          <p:nvPr userDrawn="1"/>
        </p:nvSpPr>
        <p:spPr>
          <a:xfrm>
            <a:off x="0" y="0"/>
            <a:ext cx="12192000" cy="551981"/>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COE49413 Computer Vision</a:t>
            </a:r>
          </a:p>
          <a:p>
            <a:pPr algn="ctr"/>
            <a:r>
              <a:rPr lang="en-US" dirty="0">
                <a:solidFill>
                  <a:schemeClr val="bg2">
                    <a:lumMod val="25000"/>
                  </a:schemeClr>
                </a:solidFill>
              </a:rPr>
              <a:t>Fall 2024</a:t>
            </a:r>
          </a:p>
        </p:txBody>
      </p:sp>
      <p:pic>
        <p:nvPicPr>
          <p:cNvPr id="1034" name="Picture 10" descr="CSE Portal | AUS Programming Contest">
            <a:extLst>
              <a:ext uri="{FF2B5EF4-FFF2-40B4-BE49-F238E27FC236}">
                <a16:creationId xmlns:a16="http://schemas.microsoft.com/office/drawing/2014/main" id="{CC39B57E-3E01-DD5E-6A9C-9164C17ABE9D}"/>
              </a:ext>
            </a:extLst>
          </p:cNvPr>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26505" y="20885"/>
            <a:ext cx="3018322" cy="5635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74456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doi.org/10.3390/s22145351"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Human Detection in Disaster Scenarios</a:t>
            </a:r>
          </a:p>
        </p:txBody>
      </p:sp>
      <p:sp>
        <p:nvSpPr>
          <p:cNvPr id="3" name="Subtitle 2"/>
          <p:cNvSpPr>
            <a:spLocks noGrp="1"/>
          </p:cNvSpPr>
          <p:nvPr>
            <p:ph type="subTitle" idx="1"/>
          </p:nvPr>
        </p:nvSpPr>
        <p:spPr>
          <a:xfrm>
            <a:off x="1100051" y="4455620"/>
            <a:ext cx="10058400" cy="1802940"/>
          </a:xfrm>
        </p:spPr>
        <p:txBody>
          <a:bodyPr vert="horz" lIns="91440" tIns="45720" rIns="91440" bIns="45720" rtlCol="0" anchor="t">
            <a:normAutofit fontScale="92500" lnSpcReduction="10000"/>
          </a:bodyPr>
          <a:lstStyle/>
          <a:p>
            <a:pPr marL="342900" indent="-342900">
              <a:buFont typeface="Arial" panose="020B0604020202020204" pitchFamily="34" charset="0"/>
              <a:buChar char="•"/>
            </a:pPr>
            <a:r>
              <a:rPr lang="en-US" dirty="0"/>
              <a:t>Karim </a:t>
            </a:r>
            <a:r>
              <a:rPr lang="en-US" dirty="0" err="1"/>
              <a:t>elsayed</a:t>
            </a:r>
            <a:endParaRPr lang="en-US" dirty="0"/>
          </a:p>
          <a:p>
            <a:pPr marL="342900" indent="-342900">
              <a:buFont typeface="Arial" panose="020B0604020202020204" pitchFamily="34" charset="0"/>
              <a:buChar char="•"/>
            </a:pPr>
            <a:r>
              <a:rPr lang="en-US" dirty="0"/>
              <a:t>Malik </a:t>
            </a:r>
            <a:r>
              <a:rPr lang="en-US" dirty="0" err="1"/>
              <a:t>hader</a:t>
            </a:r>
            <a:endParaRPr lang="en-US" dirty="0"/>
          </a:p>
          <a:p>
            <a:pPr marL="342900" indent="-342900">
              <a:buFont typeface="Arial" panose="020B0604020202020204" pitchFamily="34" charset="0"/>
              <a:buChar char="•"/>
            </a:pPr>
            <a:r>
              <a:rPr lang="en-US"/>
              <a:t>Abdulaziz</a:t>
            </a:r>
            <a:r>
              <a:rPr lang="en-US" dirty="0"/>
              <a:t> Alotaibi</a:t>
            </a:r>
          </a:p>
          <a:p>
            <a:pPr marL="342900" indent="-342900">
              <a:buFont typeface="Arial" panose="020B0604020202020204" pitchFamily="34" charset="0"/>
              <a:buChar char="•"/>
            </a:pPr>
            <a:r>
              <a:rPr lang="en-US" dirty="0"/>
              <a:t>Hassan </a:t>
            </a:r>
            <a:r>
              <a:rPr lang="en-US" dirty="0" err="1"/>
              <a:t>abouelela</a:t>
            </a:r>
            <a:endParaRPr lang="en-US" dirty="0"/>
          </a:p>
        </p:txBody>
      </p:sp>
    </p:spTree>
    <p:extLst>
      <p:ext uri="{BB962C8B-B14F-4D97-AF65-F5344CB8AC3E}">
        <p14:creationId xmlns:p14="http://schemas.microsoft.com/office/powerpoint/2010/main" val="19496610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824B1-C26B-BBC4-4815-74115629B6C9}"/>
              </a:ext>
            </a:extLst>
          </p:cNvPr>
          <p:cNvSpPr>
            <a:spLocks noGrp="1"/>
          </p:cNvSpPr>
          <p:nvPr>
            <p:ph type="title"/>
          </p:nvPr>
        </p:nvSpPr>
        <p:spPr/>
        <p:txBody>
          <a:bodyPr/>
          <a:lstStyle/>
          <a:p>
            <a:r>
              <a:rPr lang="en-US"/>
              <a:t>Performance evaluation</a:t>
            </a:r>
          </a:p>
        </p:txBody>
      </p:sp>
      <p:pic>
        <p:nvPicPr>
          <p:cNvPr id="5" name="Content Placeholder 4">
            <a:extLst>
              <a:ext uri="{FF2B5EF4-FFF2-40B4-BE49-F238E27FC236}">
                <a16:creationId xmlns:a16="http://schemas.microsoft.com/office/drawing/2014/main" id="{AB2CDD50-5796-3743-C426-29A6434E462C}"/>
              </a:ext>
            </a:extLst>
          </p:cNvPr>
          <p:cNvPicPr>
            <a:picLocks noGrp="1" noChangeAspect="1"/>
          </p:cNvPicPr>
          <p:nvPr>
            <p:ph idx="1"/>
          </p:nvPr>
        </p:nvPicPr>
        <p:blipFill>
          <a:blip r:embed="rId2"/>
          <a:stretch>
            <a:fillRect/>
          </a:stretch>
        </p:blipFill>
        <p:spPr>
          <a:xfrm>
            <a:off x="2297414" y="1825943"/>
            <a:ext cx="7597172" cy="4887539"/>
          </a:xfrm>
        </p:spPr>
      </p:pic>
    </p:spTree>
    <p:extLst>
      <p:ext uri="{BB962C8B-B14F-4D97-AF65-F5344CB8AC3E}">
        <p14:creationId xmlns:p14="http://schemas.microsoft.com/office/powerpoint/2010/main" val="1473284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Discussion</a:t>
            </a:r>
          </a:p>
        </p:txBody>
      </p:sp>
      <p:sp>
        <p:nvSpPr>
          <p:cNvPr id="3" name="Content Placeholder 2"/>
          <p:cNvSpPr>
            <a:spLocks noGrp="1"/>
          </p:cNvSpPr>
          <p:nvPr>
            <p:ph idx="1"/>
          </p:nvPr>
        </p:nvSpPr>
        <p:spPr/>
        <p:txBody>
          <a:bodyPr/>
          <a:lstStyle/>
          <a:p>
            <a:pPr marL="342900" indent="-342900">
              <a:buFont typeface="Arial" panose="020B0604020202020204" pitchFamily="34" charset="0"/>
              <a:buChar char="•"/>
            </a:pPr>
            <a:r>
              <a:rPr lang="en-US" dirty="0"/>
              <a:t>We found out the pose estimation is not as good as expected. This is due to the fact that poses are not easy to differentiate in the dataset due to aerial imagery. </a:t>
            </a:r>
          </a:p>
          <a:p>
            <a:pPr marL="342900" indent="-342900">
              <a:buFont typeface="Arial" panose="020B0604020202020204" pitchFamily="34" charset="0"/>
              <a:buChar char="•"/>
            </a:pPr>
            <a:r>
              <a:rPr lang="en-US" dirty="0"/>
              <a:t>YOLOv11, even though we used the small variant of the model, our results tend to be the second highest in literature, with small computational power.</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241947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 Division</a:t>
            </a:r>
          </a:p>
        </p:txBody>
      </p:sp>
      <p:sp>
        <p:nvSpPr>
          <p:cNvPr id="3" name="Content Placeholder 2"/>
          <p:cNvSpPr>
            <a:spLocks noGrp="1"/>
          </p:cNvSpPr>
          <p:nvPr>
            <p:ph idx="1"/>
          </p:nvPr>
        </p:nvSpPr>
        <p:spPr/>
        <p:txBody>
          <a:bodyPr vert="horz" lIns="0" tIns="45720" rIns="0" bIns="45720" rtlCol="0" anchor="t">
            <a:normAutofit/>
          </a:bodyPr>
          <a:lstStyle/>
          <a:p>
            <a:pPr marL="342900" indent="-342900">
              <a:buChar char="-"/>
            </a:pPr>
            <a:r>
              <a:rPr lang="en-US" dirty="0"/>
              <a:t>Karim Elsayed: Yolo V11-s pose estimation fine-tuning, Literature Review </a:t>
            </a:r>
          </a:p>
          <a:p>
            <a:pPr marL="342900" indent="-342900">
              <a:buChar char="-"/>
            </a:pPr>
            <a:r>
              <a:rPr lang="en-US" dirty="0"/>
              <a:t>Malik Hader: </a:t>
            </a:r>
            <a:r>
              <a:rPr lang="en-US"/>
              <a:t>Yolo v11 fine-tuning with standard labels, Literature Review </a:t>
            </a:r>
            <a:endParaRPr lang="en-US" dirty="0"/>
          </a:p>
          <a:p>
            <a:pPr marL="342900" indent="-342900">
              <a:buChar char="-"/>
            </a:pPr>
            <a:r>
              <a:rPr lang="en-US" dirty="0">
                <a:ea typeface="+mn-lt"/>
                <a:cs typeface="+mn-lt"/>
              </a:rPr>
              <a:t>Abdulaziz Alotaibi : Yolo </a:t>
            </a:r>
            <a:r>
              <a:rPr lang="en-US">
                <a:ea typeface="+mn-lt"/>
                <a:cs typeface="+mn-lt"/>
              </a:rPr>
              <a:t>v8</a:t>
            </a:r>
            <a:r>
              <a:rPr lang="en-US" dirty="0">
                <a:ea typeface="+mn-lt"/>
                <a:cs typeface="+mn-lt"/>
              </a:rPr>
              <a:t> standard labels</a:t>
            </a:r>
            <a:r>
              <a:rPr lang="en-US">
                <a:ea typeface="+mn-lt"/>
                <a:cs typeface="+mn-lt"/>
              </a:rPr>
              <a:t>,</a:t>
            </a:r>
            <a:r>
              <a:rPr lang="en-US" dirty="0">
                <a:ea typeface="+mn-lt"/>
                <a:cs typeface="+mn-lt"/>
              </a:rPr>
              <a:t> Transformer Architecture  Literature Review</a:t>
            </a:r>
            <a:endParaRPr lang="en-US" dirty="0"/>
          </a:p>
          <a:p>
            <a:pPr marL="342900" indent="-342900">
              <a:buFont typeface="Calibri" panose="020F0502020204030204" pitchFamily="34" charset="0"/>
              <a:buChar char="-"/>
            </a:pPr>
            <a:r>
              <a:rPr lang="en-US" dirty="0">
                <a:ea typeface="+mn-lt"/>
                <a:cs typeface="+mn-lt"/>
              </a:rPr>
              <a:t>Hassan </a:t>
            </a:r>
            <a:r>
              <a:rPr lang="en-US" err="1">
                <a:ea typeface="+mn-lt"/>
                <a:cs typeface="+mn-lt"/>
              </a:rPr>
              <a:t>Abouelela</a:t>
            </a:r>
            <a:r>
              <a:rPr lang="en-US" dirty="0">
                <a:ea typeface="+mn-lt"/>
                <a:cs typeface="+mn-lt"/>
              </a:rPr>
              <a:t>:</a:t>
            </a:r>
            <a:r>
              <a:rPr lang="en-US">
                <a:ea typeface="+mn-lt"/>
                <a:cs typeface="+mn-lt"/>
              </a:rPr>
              <a:t> README,</a:t>
            </a:r>
            <a:r>
              <a:rPr lang="en-US" dirty="0">
                <a:ea typeface="+mn-lt"/>
                <a:cs typeface="+mn-lt"/>
              </a:rPr>
              <a:t> </a:t>
            </a:r>
            <a:r>
              <a:rPr lang="en-US">
                <a:ea typeface="+mn-lt"/>
                <a:cs typeface="+mn-lt"/>
              </a:rPr>
              <a:t>similar </a:t>
            </a:r>
            <a:r>
              <a:rPr lang="en-US" dirty="0">
                <a:ea typeface="+mn-lt"/>
                <a:cs typeface="+mn-lt"/>
              </a:rPr>
              <a:t>Works </a:t>
            </a:r>
            <a:r>
              <a:rPr lang="en-US">
                <a:ea typeface="+mn-lt"/>
                <a:cs typeface="+mn-lt"/>
              </a:rPr>
              <a:t>and small object detection Literature Review.</a:t>
            </a:r>
            <a:endParaRPr lang="en-US"/>
          </a:p>
        </p:txBody>
      </p:sp>
    </p:spTree>
    <p:extLst>
      <p:ext uri="{BB962C8B-B14F-4D97-AF65-F5344CB8AC3E}">
        <p14:creationId xmlns:p14="http://schemas.microsoft.com/office/powerpoint/2010/main" val="35587429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AF2AB-E48D-60CB-26F6-3BFD90DEDFEC}"/>
              </a:ext>
            </a:extLst>
          </p:cNvPr>
          <p:cNvSpPr>
            <a:spLocks noGrp="1"/>
          </p:cNvSpPr>
          <p:nvPr>
            <p:ph type="title"/>
          </p:nvPr>
        </p:nvSpPr>
        <p:spPr/>
        <p:txBody>
          <a:bodyPr/>
          <a:lstStyle/>
          <a:p>
            <a:r>
              <a:rPr lang="en-US" dirty="0"/>
              <a:t>Demonstration</a:t>
            </a:r>
          </a:p>
        </p:txBody>
      </p:sp>
      <p:sp>
        <p:nvSpPr>
          <p:cNvPr id="3" name="Content Placeholder 2">
            <a:extLst>
              <a:ext uri="{FF2B5EF4-FFF2-40B4-BE49-F238E27FC236}">
                <a16:creationId xmlns:a16="http://schemas.microsoft.com/office/drawing/2014/main" id="{190C2AAE-5DF1-A5FB-68C3-5BD1D6470836}"/>
              </a:ext>
            </a:extLst>
          </p:cNvPr>
          <p:cNvSpPr>
            <a:spLocks noGrp="1"/>
          </p:cNvSpPr>
          <p:nvPr>
            <p:ph idx="1"/>
          </p:nvPr>
        </p:nvSpPr>
        <p:spPr/>
        <p:txBody>
          <a:bodyPr vert="horz" lIns="0" tIns="45720" rIns="0" bIns="45720" rtlCol="0" anchor="t">
            <a:normAutofit/>
          </a:bodyPr>
          <a:lstStyle/>
          <a:p>
            <a:pPr marL="342900" indent="-342900">
              <a:buChar char="-"/>
            </a:pPr>
            <a:r>
              <a:rPr lang="en-US"/>
              <a:t>Now we will show you a live demo of our notebook. </a:t>
            </a:r>
          </a:p>
        </p:txBody>
      </p:sp>
    </p:spTree>
    <p:extLst>
      <p:ext uri="{BB962C8B-B14F-4D97-AF65-F5344CB8AC3E}">
        <p14:creationId xmlns:p14="http://schemas.microsoft.com/office/powerpoint/2010/main" val="1993282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406164" y="1978641"/>
            <a:ext cx="8224284" cy="4023360"/>
          </a:xfrm>
        </p:spPr>
        <p:txBody>
          <a:bodyPr vert="horz" lIns="0" tIns="45720" rIns="0" bIns="45720" rtlCol="0" anchor="t">
            <a:normAutofit/>
          </a:bodyPr>
          <a:lstStyle/>
          <a:p>
            <a:pPr marL="342900" indent="-342900">
              <a:buFont typeface="Arial" panose="020B0604020202020204" pitchFamily="34" charset="0"/>
              <a:buChar char="•"/>
            </a:pPr>
            <a:r>
              <a:rPr lang="en-US" dirty="0"/>
              <a:t>Human detection using aerial imaging has been a research focus for years with numerous applications.</a:t>
            </a:r>
            <a:endParaRPr lang="en-US" b="1" dirty="0"/>
          </a:p>
          <a:p>
            <a:pPr marL="342900" indent="-342900">
              <a:buFont typeface="Arial" panose="020B0604020202020204" pitchFamily="34" charset="0"/>
              <a:buChar char="•"/>
            </a:pPr>
            <a:r>
              <a:rPr lang="en-US" dirty="0"/>
              <a:t>It is used to detect humans in wildlife territories where they are not permitted.</a:t>
            </a:r>
            <a:endParaRPr lang="en-US" b="1" dirty="0"/>
          </a:p>
          <a:p>
            <a:pPr marL="342900" indent="-342900">
              <a:buFont typeface="Arial" panose="020B0604020202020204" pitchFamily="34" charset="0"/>
              <a:buChar char="•"/>
            </a:pPr>
            <a:r>
              <a:rPr lang="en-US" dirty="0"/>
              <a:t>This project focuses on detecting humans in disaster scenarios (e.g., fire, earthquake, or accident).</a:t>
            </a:r>
            <a:endParaRPr lang="en-US" b="1" dirty="0"/>
          </a:p>
          <a:p>
            <a:pPr marL="342900" indent="-342900">
              <a:buFont typeface="Arial" panose="020B0604020202020204" pitchFamily="34" charset="0"/>
              <a:buChar char="•"/>
            </a:pPr>
            <a:r>
              <a:rPr lang="en-US" dirty="0"/>
              <a:t>The challenge lies in data collection</a:t>
            </a:r>
            <a:endParaRPr lang="en-US"/>
          </a:p>
          <a:p>
            <a:pPr marL="726440" lvl="1" indent="-342900">
              <a:buFont typeface="Courier New" panose="020B0604020202020204" pitchFamily="34" charset="0"/>
              <a:buChar char="o"/>
            </a:pPr>
            <a:r>
              <a:rPr lang="en-US"/>
              <a:t>Capturing aerial images of humans from diverse environments that each present lighting, occlusion, varying resolution, and weather challenges. </a:t>
            </a:r>
          </a:p>
          <a:p>
            <a:pPr marL="726440" lvl="1" indent="-342900">
              <a:buFont typeface="Courier New" panose="020B0604020202020204" pitchFamily="34" charset="0"/>
              <a:buChar char="o"/>
            </a:pPr>
            <a:r>
              <a:rPr lang="en-US"/>
              <a:t>Simulated scenarios (synthetic datasets) do not fully replicate real  world scenarios, </a:t>
            </a:r>
            <a:r>
              <a:rPr lang="en-US">
                <a:ea typeface="+mn-lt"/>
                <a:cs typeface="+mn-lt"/>
              </a:rPr>
              <a:t>Ethical and privacy concerns</a:t>
            </a:r>
            <a:endParaRPr lang="en-US"/>
          </a:p>
          <a:p>
            <a:pPr marL="726440" lvl="1" indent="-342900">
              <a:buFont typeface="Courier New" panose="020B0604020202020204" pitchFamily="34" charset="0"/>
              <a:buChar char="o"/>
            </a:pPr>
            <a:endParaRPr lang="en-US"/>
          </a:p>
        </p:txBody>
      </p:sp>
      <p:pic>
        <p:nvPicPr>
          <p:cNvPr id="4" name="Picture 3" descr="A drone flying over a forest fire&#10;&#10;Description automatically generated">
            <a:extLst>
              <a:ext uri="{FF2B5EF4-FFF2-40B4-BE49-F238E27FC236}">
                <a16:creationId xmlns:a16="http://schemas.microsoft.com/office/drawing/2014/main" id="{0F3E3930-4C21-CC60-CB7F-8E1CED7A70E1}"/>
              </a:ext>
            </a:extLst>
          </p:cNvPr>
          <p:cNvPicPr>
            <a:picLocks noChangeAspect="1"/>
          </p:cNvPicPr>
          <p:nvPr/>
        </p:nvPicPr>
        <p:blipFill>
          <a:blip r:embed="rId2"/>
          <a:stretch>
            <a:fillRect/>
          </a:stretch>
        </p:blipFill>
        <p:spPr>
          <a:xfrm>
            <a:off x="8936664" y="1821158"/>
            <a:ext cx="2851301" cy="1753711"/>
          </a:xfrm>
          <a:prstGeom prst="rect">
            <a:avLst/>
          </a:prstGeom>
        </p:spPr>
      </p:pic>
      <p:pic>
        <p:nvPicPr>
          <p:cNvPr id="5" name="Picture 4" descr="A collage of images of a building destroyed by a fire&#10;&#10;Description automatically generated">
            <a:extLst>
              <a:ext uri="{FF2B5EF4-FFF2-40B4-BE49-F238E27FC236}">
                <a16:creationId xmlns:a16="http://schemas.microsoft.com/office/drawing/2014/main" id="{F75C5E80-25B3-0C8D-8A93-BDC151A2BF15}"/>
              </a:ext>
            </a:extLst>
          </p:cNvPr>
          <p:cNvPicPr>
            <a:picLocks noChangeAspect="1"/>
          </p:cNvPicPr>
          <p:nvPr/>
        </p:nvPicPr>
        <p:blipFill>
          <a:blip r:embed="rId3"/>
          <a:stretch>
            <a:fillRect/>
          </a:stretch>
        </p:blipFill>
        <p:spPr>
          <a:xfrm>
            <a:off x="8936665" y="3744431"/>
            <a:ext cx="2851297" cy="2612065"/>
          </a:xfrm>
          <a:prstGeom prst="rect">
            <a:avLst/>
          </a:prstGeom>
        </p:spPr>
      </p:pic>
    </p:spTree>
    <p:extLst>
      <p:ext uri="{BB962C8B-B14F-4D97-AF65-F5344CB8AC3E}">
        <p14:creationId xmlns:p14="http://schemas.microsoft.com/office/powerpoint/2010/main" val="82296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p:txBody>
          <a:bodyPr/>
          <a:lstStyle/>
          <a:p>
            <a:r>
              <a:rPr lang="en-US" sz="2800" dirty="0"/>
              <a:t>The lack of effective real-time human detection systems in disaster scenarios such as earthquakes and fires delays emergency response, putting affected individuals at greater risk and hindering rescue efforts, especially in low visibility scenarios. </a:t>
            </a:r>
          </a:p>
          <a:p>
            <a:endParaRPr lang="en-US" dirty="0"/>
          </a:p>
        </p:txBody>
      </p:sp>
    </p:spTree>
    <p:extLst>
      <p:ext uri="{BB962C8B-B14F-4D97-AF65-F5344CB8AC3E}">
        <p14:creationId xmlns:p14="http://schemas.microsoft.com/office/powerpoint/2010/main" val="288052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Literature Review</a:t>
            </a:r>
          </a:p>
        </p:txBody>
      </p:sp>
      <p:sp>
        <p:nvSpPr>
          <p:cNvPr id="3" name="Content Placeholder 2"/>
          <p:cNvSpPr>
            <a:spLocks noGrp="1"/>
          </p:cNvSpPr>
          <p:nvPr>
            <p:ph idx="1"/>
          </p:nvPr>
        </p:nvSpPr>
        <p:spPr>
          <a:xfrm>
            <a:off x="1097280" y="1835574"/>
            <a:ext cx="10058400" cy="4626186"/>
          </a:xfrm>
        </p:spPr>
        <p:txBody>
          <a:bodyPr>
            <a:noAutofit/>
          </a:bodyPr>
          <a:lstStyle/>
          <a:p>
            <a:pPr marL="0" indent="0">
              <a:spcBef>
                <a:spcPts val="0"/>
              </a:spcBef>
              <a:spcAft>
                <a:spcPts val="0"/>
              </a:spcAft>
              <a:buNone/>
            </a:pPr>
            <a:endParaRPr lang="en-US" sz="1800" dirty="0"/>
          </a:p>
          <a:p>
            <a:pPr marL="342900" indent="-342900">
              <a:spcBef>
                <a:spcPts val="0"/>
              </a:spcBef>
              <a:spcAft>
                <a:spcPts val="0"/>
              </a:spcAft>
              <a:buFont typeface="+mj-lt"/>
              <a:buAutoNum type="arabicPeriod"/>
            </a:pPr>
            <a:r>
              <a:rPr lang="en-US" sz="1800" dirty="0"/>
              <a:t>UAV-Enhanced Combination to Application: Comprehensive Analysis and Benchmarking of a Human Detection Dataset for Disaster Scenarios [1]</a:t>
            </a:r>
          </a:p>
          <a:p>
            <a:pPr marL="342900" indent="-342900">
              <a:spcBef>
                <a:spcPts val="0"/>
              </a:spcBef>
              <a:spcAft>
                <a:spcPts val="0"/>
              </a:spcAft>
              <a:buFont typeface="+mj-lt"/>
              <a:buAutoNum type="arabicPeriod"/>
            </a:pPr>
            <a:r>
              <a:rPr lang="en-US" sz="1800" dirty="0"/>
              <a:t>Using Deep Learning with Thermal Imaging for Human Detection in Heavy Smoke Scenarios [2]</a:t>
            </a:r>
          </a:p>
          <a:p>
            <a:pPr marL="342900" indent="-342900">
              <a:spcBef>
                <a:spcPts val="0"/>
              </a:spcBef>
              <a:spcAft>
                <a:spcPts val="0"/>
              </a:spcAft>
              <a:buFont typeface="+mj-lt"/>
              <a:buAutoNum type="arabicPeriod"/>
            </a:pPr>
            <a:r>
              <a:rPr lang="en-US" sz="1800" dirty="0"/>
              <a:t>Human Detection in Aerial Images Using Deep Learning Techniques [3]</a:t>
            </a:r>
          </a:p>
          <a:p>
            <a:pPr marL="342900" indent="-342900">
              <a:spcBef>
                <a:spcPts val="0"/>
              </a:spcBef>
              <a:spcAft>
                <a:spcPts val="0"/>
              </a:spcAft>
              <a:buFont typeface="+mj-lt"/>
              <a:buAutoNum type="arabicPeriod"/>
            </a:pPr>
            <a:endParaRPr lang="en-US" sz="1800" dirty="0"/>
          </a:p>
          <a:p>
            <a:pPr marL="342900" indent="-342900">
              <a:spcBef>
                <a:spcPts val="0"/>
              </a:spcBef>
              <a:spcAft>
                <a:spcPts val="0"/>
              </a:spcAft>
              <a:buFont typeface="+mj-lt"/>
              <a:buAutoNum type="arabicPeriod"/>
            </a:pPr>
            <a:endParaRPr lang="en-US" sz="1800" dirty="0"/>
          </a:p>
          <a:p>
            <a:pPr marL="342900" indent="-342900">
              <a:spcBef>
                <a:spcPts val="0"/>
              </a:spcBef>
              <a:spcAft>
                <a:spcPts val="0"/>
              </a:spcAft>
              <a:buFont typeface="+mj-lt"/>
              <a:buAutoNum type="arabicPeriod"/>
            </a:pPr>
            <a:endParaRPr lang="en-US" sz="1800" dirty="0"/>
          </a:p>
          <a:p>
            <a:pPr>
              <a:spcBef>
                <a:spcPts val="0"/>
              </a:spcBef>
              <a:spcAft>
                <a:spcPts val="0"/>
              </a:spcAft>
            </a:pPr>
            <a:endParaRPr lang="en-US" sz="1800" dirty="0"/>
          </a:p>
          <a:p>
            <a:pPr>
              <a:spcBef>
                <a:spcPts val="0"/>
              </a:spcBef>
              <a:spcAft>
                <a:spcPts val="0"/>
              </a:spcAft>
            </a:pPr>
            <a:r>
              <a:rPr lang="en-US" sz="1400" dirty="0"/>
              <a:t>[1] 	R. A. Nihal, B. Yen, K. </a:t>
            </a:r>
            <a:r>
              <a:rPr lang="en-US" sz="1400" dirty="0" err="1"/>
              <a:t>Itoyama</a:t>
            </a:r>
            <a:r>
              <a:rPr lang="en-US" sz="1400" dirty="0"/>
              <a:t>, and K. </a:t>
            </a:r>
            <a:r>
              <a:rPr lang="en-US" sz="1400" dirty="0" err="1"/>
              <a:t>Nakadai</a:t>
            </a:r>
            <a:r>
              <a:rPr lang="en-US" sz="1400" dirty="0"/>
              <a:t>, “UAV-Enhanced Combination to Application: Comprehensive Analysis and Benchmarking of a Human Detection Dataset for Disaster Scenarios,” 2024, </a:t>
            </a:r>
            <a:r>
              <a:rPr lang="en-US" sz="1400" dirty="0" err="1"/>
              <a:t>arXiv</a:t>
            </a:r>
            <a:r>
              <a:rPr lang="en-US" sz="1400" dirty="0"/>
              <a:t>. </a:t>
            </a:r>
            <a:r>
              <a:rPr lang="en-US" sz="1400" dirty="0" err="1"/>
              <a:t>doi</a:t>
            </a:r>
            <a:r>
              <a:rPr lang="en-US" sz="1400" dirty="0"/>
              <a:t>: 10.48550/ARXIV.2408.04922.</a:t>
            </a:r>
          </a:p>
          <a:p>
            <a:pPr>
              <a:spcBef>
                <a:spcPts val="0"/>
              </a:spcBef>
              <a:spcAft>
                <a:spcPts val="0"/>
              </a:spcAft>
            </a:pPr>
            <a:endParaRPr lang="en-US" sz="1400" dirty="0"/>
          </a:p>
          <a:p>
            <a:pPr>
              <a:spcBef>
                <a:spcPts val="0"/>
              </a:spcBef>
              <a:spcAft>
                <a:spcPts val="0"/>
              </a:spcAft>
            </a:pPr>
            <a:r>
              <a:rPr lang="en-US" sz="1400" dirty="0"/>
              <a:t>[2] 	P.-F. Tsai, C.-H. Liao, and S.-M. Yuan, “Using Deep Learning with Thermal Imaging for Human Detection in Heavy Smoke Scenarios,” Sensors, vol. 22, no. 14, p. 5351, Jul. 2022, </a:t>
            </a:r>
            <a:r>
              <a:rPr lang="en-US" sz="1400" dirty="0" err="1"/>
              <a:t>doi</a:t>
            </a:r>
            <a:r>
              <a:rPr lang="en-US" sz="1400" dirty="0"/>
              <a:t>: </a:t>
            </a:r>
            <a:r>
              <a:rPr lang="en-US" sz="1400" dirty="0">
                <a:hlinkClick r:id="rId2"/>
              </a:rPr>
              <a:t>https://doi.org/10.3390/s22145351</a:t>
            </a:r>
            <a:r>
              <a:rPr lang="en-US" sz="1400" dirty="0"/>
              <a:t>.</a:t>
            </a:r>
          </a:p>
          <a:p>
            <a:pPr>
              <a:spcBef>
                <a:spcPts val="0"/>
              </a:spcBef>
              <a:spcAft>
                <a:spcPts val="0"/>
              </a:spcAft>
            </a:pPr>
            <a:endParaRPr lang="en-US" sz="1400" dirty="0"/>
          </a:p>
          <a:p>
            <a:pPr>
              <a:spcBef>
                <a:spcPts val="0"/>
              </a:spcBef>
              <a:spcAft>
                <a:spcPts val="0"/>
              </a:spcAft>
            </a:pPr>
            <a:r>
              <a:rPr lang="en-US" sz="1400" dirty="0"/>
              <a:t>[3]	S. Gundu, H. Syed, and J. </a:t>
            </a:r>
            <a:r>
              <a:rPr lang="en-US" sz="1400" dirty="0" err="1"/>
              <a:t>Harikiran</a:t>
            </a:r>
            <a:r>
              <a:rPr lang="en-US" sz="1400" dirty="0"/>
              <a:t>, “Human Detection in Aerial Images using Deep Learning Techniques,” 2022 2nd International Conference on Artificial Intelligence and Signal Processing (AISP), vol. abs 1612 7217, pp. 1–10, Feb. 2022, </a:t>
            </a:r>
            <a:r>
              <a:rPr lang="en-US" sz="1400" dirty="0" err="1"/>
              <a:t>doi</a:t>
            </a:r>
            <a:r>
              <a:rPr lang="en-US" sz="1400" dirty="0"/>
              <a:t>: https://doi.org/10.1109/aisp53593.2022.9760635.</a:t>
            </a:r>
          </a:p>
        </p:txBody>
      </p:sp>
    </p:spTree>
    <p:extLst>
      <p:ext uri="{BB962C8B-B14F-4D97-AF65-F5344CB8AC3E}">
        <p14:creationId xmlns:p14="http://schemas.microsoft.com/office/powerpoint/2010/main" val="2440668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Literature Review</a:t>
            </a:r>
          </a:p>
        </p:txBody>
      </p:sp>
      <p:sp>
        <p:nvSpPr>
          <p:cNvPr id="7" name="Content Placeholder 2">
            <a:extLst>
              <a:ext uri="{FF2B5EF4-FFF2-40B4-BE49-F238E27FC236}">
                <a16:creationId xmlns:a16="http://schemas.microsoft.com/office/drawing/2014/main" id="{841CD60A-8E2D-CA20-E271-6A336B40945D}"/>
              </a:ext>
            </a:extLst>
          </p:cNvPr>
          <p:cNvSpPr txBox="1">
            <a:spLocks/>
          </p:cNvSpPr>
          <p:nvPr/>
        </p:nvSpPr>
        <p:spPr>
          <a:xfrm>
            <a:off x="802640" y="2109894"/>
            <a:ext cx="10596880" cy="4023360"/>
          </a:xfrm>
          <a:prstGeom prst="rect">
            <a:avLst/>
          </a:prstGeom>
        </p:spPr>
        <p:txBody>
          <a:bodyPr vert="horz" lIns="0" tIns="45720" rIns="0" bIns="45720" rtlCol="0" anchor="t">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marR="12700" indent="-342900" algn="just" hangingPunct="0">
              <a:lnSpc>
                <a:spcPct val="89000"/>
              </a:lnSpc>
              <a:spcAft>
                <a:spcPts val="1000"/>
              </a:spcAft>
              <a:buFont typeface="Symbol" pitchFamily="2" charset="2"/>
              <a:buChar char=""/>
            </a:pPr>
            <a:r>
              <a:rPr lang="en-GB" sz="1800">
                <a:latin typeface="Times New Roman"/>
                <a:cs typeface="Arial"/>
              </a:rPr>
              <a:t>[1]: </a:t>
            </a:r>
            <a:r>
              <a:rPr lang="en-GB" sz="1800">
                <a:ea typeface="+mn-lt"/>
                <a:cs typeface="+mn-lt"/>
              </a:rPr>
              <a:t>Introduces the Combination to Application (C2A) dataset with 10,215 disaster images annotated in COCO format, featuring 360,000 human figures added using the U2-Net model. They tested various models, but YOLOv9-e achieved the best performance with </a:t>
            </a:r>
            <a:r>
              <a:rPr lang="en-GB" sz="1800" err="1">
                <a:ea typeface="+mn-lt"/>
                <a:cs typeface="+mn-lt"/>
              </a:rPr>
              <a:t>mAP</a:t>
            </a:r>
            <a:r>
              <a:rPr lang="en-GB" sz="1800">
                <a:ea typeface="+mn-lt"/>
                <a:cs typeface="+mn-lt"/>
              </a:rPr>
              <a:t> of 0.6883 and </a:t>
            </a:r>
            <a:r>
              <a:rPr lang="en-GB" sz="1800" err="1">
                <a:ea typeface="+mn-lt"/>
                <a:cs typeface="+mn-lt"/>
              </a:rPr>
              <a:t>mAP</a:t>
            </a:r>
            <a:r>
              <a:rPr lang="en-GB" sz="1800">
                <a:ea typeface="+mn-lt"/>
                <a:cs typeface="+mn-lt"/>
              </a:rPr>
              <a:t> at 50% of 0.8927).</a:t>
            </a:r>
            <a:endParaRPr lang="en-GB" sz="1800">
              <a:latin typeface="Times New Roman"/>
              <a:cs typeface="Arial"/>
            </a:endParaRPr>
          </a:p>
          <a:p>
            <a:pPr marL="342900" marR="12700" indent="-342900" algn="just">
              <a:lnSpc>
                <a:spcPct val="89000"/>
              </a:lnSpc>
              <a:spcAft>
                <a:spcPts val="1000"/>
              </a:spcAft>
              <a:buFont typeface="Symbol" pitchFamily="2" charset="2"/>
              <a:buChar char=""/>
            </a:pPr>
            <a:r>
              <a:rPr lang="en-GB" sz="1800">
                <a:latin typeface="Times New Roman"/>
                <a:cs typeface="Arial"/>
              </a:rPr>
              <a:t>[2]: </a:t>
            </a:r>
            <a:r>
              <a:rPr lang="en-GB" sz="1800">
                <a:ea typeface="+mn-lt"/>
                <a:cs typeface="+mn-lt"/>
              </a:rPr>
              <a:t>Implemented YOLOv4 for human detection in smoky conditions using thermal imaging, and achieved precision and recall rates exceeding 98%. They combined two public datasets with images from Fluke Ti300+. Their technique can be extended  to other hazardous scenarios like rubble detection.</a:t>
            </a:r>
          </a:p>
          <a:p>
            <a:pPr marL="342900" marR="12700" indent="-342900" algn="just">
              <a:lnSpc>
                <a:spcPct val="89000"/>
              </a:lnSpc>
              <a:spcAft>
                <a:spcPts val="1000"/>
              </a:spcAft>
              <a:buFont typeface="Symbol" pitchFamily="2" charset="2"/>
              <a:buChar char=""/>
            </a:pPr>
            <a:r>
              <a:rPr lang="en-GB" sz="1800">
                <a:latin typeface="Candara" panose="020E0502030303020204"/>
                <a:cs typeface="Arial"/>
              </a:rPr>
              <a:t>[3]: </a:t>
            </a:r>
            <a:r>
              <a:rPr lang="en-GB" sz="1800">
                <a:ea typeface="+mn-lt"/>
                <a:cs typeface="Arial"/>
              </a:rPr>
              <a:t>Used HOG and Mask-RCNN for detecting humans in aerial imagery with the </a:t>
            </a:r>
            <a:r>
              <a:rPr lang="en-GB" sz="1800">
                <a:ea typeface="+mn-lt"/>
                <a:cs typeface="+mn-lt"/>
              </a:rPr>
              <a:t>MS-COCO dataset, containing over 330,000 images with varying perspectives. During processing, the model employs </a:t>
            </a:r>
            <a:r>
              <a:rPr lang="en-GB" sz="1800" err="1">
                <a:ea typeface="+mn-lt"/>
                <a:cs typeface="+mn-lt"/>
              </a:rPr>
              <a:t>RoIPool</a:t>
            </a:r>
            <a:r>
              <a:rPr lang="en-GB" sz="1800">
                <a:ea typeface="+mn-lt"/>
                <a:cs typeface="+mn-lt"/>
              </a:rPr>
              <a:t> for feature extraction from bounding boxes, and a SoftMax classifier for human detection among various objects.</a:t>
            </a:r>
            <a:r>
              <a:rPr lang="en-GB" sz="1800">
                <a:ea typeface="+mn-lt"/>
                <a:cs typeface="Arial"/>
              </a:rPr>
              <a:t> Mask-RCNN achieved </a:t>
            </a:r>
            <a:r>
              <a:rPr lang="en-GB" sz="1800" err="1">
                <a:ea typeface="+mn-lt"/>
                <a:cs typeface="Arial"/>
              </a:rPr>
              <a:t>mAP</a:t>
            </a:r>
            <a:r>
              <a:rPr lang="en-GB" sz="1800">
                <a:ea typeface="+mn-lt"/>
                <a:cs typeface="Arial"/>
              </a:rPr>
              <a:t> of 95%, outperforming R-CNN and Fast R-CNN, and offering real-time detection speed of 0.026 seconds perimage. </a:t>
            </a:r>
            <a:endParaRPr lang="en-GB" sz="1800">
              <a:latin typeface="Candara" panose="020E0502030303020204"/>
              <a:cs typeface="Arial"/>
            </a:endParaRPr>
          </a:p>
        </p:txBody>
      </p:sp>
    </p:spTree>
    <p:extLst>
      <p:ext uri="{BB962C8B-B14F-4D97-AF65-F5344CB8AC3E}">
        <p14:creationId xmlns:p14="http://schemas.microsoft.com/office/powerpoint/2010/main" val="4256966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C836A-7FE1-49E6-DC1F-473E2256BE48}"/>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0E1EB932-8FBF-EE0D-9DC7-F2E8677FC137}"/>
              </a:ext>
            </a:extLst>
          </p:cNvPr>
          <p:cNvSpPr>
            <a:spLocks noGrp="1"/>
          </p:cNvSpPr>
          <p:nvPr>
            <p:ph idx="1"/>
          </p:nvPr>
        </p:nvSpPr>
        <p:spPr>
          <a:xfrm>
            <a:off x="721103" y="1922899"/>
            <a:ext cx="10058400" cy="4023360"/>
          </a:xfrm>
        </p:spPr>
        <p:txBody>
          <a:bodyPr vert="horz" lIns="0" tIns="45720" rIns="0" bIns="45720" rtlCol="0" anchor="t">
            <a:normAutofit/>
          </a:bodyPr>
          <a:lstStyle/>
          <a:p>
            <a:pPr marL="342900" marR="12700" indent="-342900" algn="just">
              <a:lnSpc>
                <a:spcPct val="89000"/>
              </a:lnSpc>
              <a:spcAft>
                <a:spcPts val="1000"/>
              </a:spcAft>
              <a:buFont typeface="Symbol" pitchFamily="2" charset="2"/>
              <a:buChar char=""/>
            </a:pPr>
            <a:r>
              <a:rPr lang="en-GB" sz="1900">
                <a:ea typeface="+mn-lt"/>
                <a:cs typeface="+mn-lt"/>
              </a:rPr>
              <a:t>Dataset: "C2A: Combination to Application Dataset:", which is a synthetic dataset of UAV imagery for human</a:t>
            </a:r>
            <a:r>
              <a:rPr lang="en-GB" sz="1900">
                <a:latin typeface="Times New Roman"/>
                <a:cs typeface="Arial"/>
              </a:rPr>
              <a:t> detection.</a:t>
            </a:r>
          </a:p>
          <a:p>
            <a:pPr marL="342900" marR="12700" indent="-342900" algn="just">
              <a:lnSpc>
                <a:spcPct val="89000"/>
              </a:lnSpc>
              <a:spcAft>
                <a:spcPts val="1000"/>
              </a:spcAft>
              <a:buFont typeface="Symbol" pitchFamily="2" charset="2"/>
              <a:buChar char=""/>
            </a:pPr>
            <a:r>
              <a:rPr lang="en-GB" sz="1900">
                <a:latin typeface="Times New Roman"/>
                <a:ea typeface="Times New Roman" panose="02020603050405020304" pitchFamily="18" charset="0"/>
                <a:cs typeface="Arial"/>
              </a:rPr>
              <a:t>Consisting of </a:t>
            </a:r>
            <a:r>
              <a:rPr lang="en-GB" sz="1900">
                <a:ea typeface="+mn-lt"/>
                <a:cs typeface="+mn-lt"/>
              </a:rPr>
              <a:t>10,215 images with both YOLO and COCO Labels, containing over 360,000 annotated human instances. </a:t>
            </a:r>
            <a:endParaRPr lang="en-GB" sz="1900">
              <a:latin typeface="Times New Roman"/>
              <a:ea typeface="Times New Roman" panose="02020603050405020304" pitchFamily="18" charset="0"/>
              <a:cs typeface="Arial"/>
            </a:endParaRPr>
          </a:p>
          <a:p>
            <a:pPr marL="342900" marR="12700" indent="-342900" algn="just">
              <a:lnSpc>
                <a:spcPct val="89000"/>
              </a:lnSpc>
              <a:spcAft>
                <a:spcPts val="1000"/>
              </a:spcAft>
              <a:buFont typeface="Symbol" pitchFamily="2" charset="2"/>
              <a:buChar char=""/>
            </a:pPr>
            <a:r>
              <a:rPr lang="en-GB" sz="1900">
                <a:effectLst/>
                <a:latin typeface="Times New Roman"/>
                <a:ea typeface="Times New Roman" panose="02020603050405020304" pitchFamily="18" charset="0"/>
                <a:cs typeface="Arial"/>
              </a:rPr>
              <a:t>Data Indigestion: resizing images to 640x640 </a:t>
            </a:r>
            <a:r>
              <a:rPr lang="en-GB" sz="1900">
                <a:latin typeface="Times New Roman"/>
                <a:ea typeface="Times New Roman" panose="02020603050405020304" pitchFamily="18" charset="0"/>
                <a:cs typeface="Arial"/>
              </a:rPr>
              <a:t>to fit YOLO expected input dimension </a:t>
            </a:r>
            <a:endParaRPr lang="en-GB" sz="1900">
              <a:latin typeface="Times New Roman"/>
              <a:cs typeface="Arial"/>
            </a:endParaRPr>
          </a:p>
          <a:p>
            <a:pPr marL="342900" marR="12700" indent="-342900" algn="just">
              <a:lnSpc>
                <a:spcPct val="89000"/>
              </a:lnSpc>
              <a:spcAft>
                <a:spcPts val="1000"/>
              </a:spcAft>
              <a:buFont typeface="Symbol" pitchFamily="2" charset="2"/>
              <a:buChar char=""/>
            </a:pPr>
            <a:r>
              <a:rPr lang="en-GB" sz="1900">
                <a:latin typeface="Times New Roman"/>
                <a:ea typeface="Times New Roman" panose="02020603050405020304" pitchFamily="18" charset="0"/>
                <a:cs typeface="Arial"/>
              </a:rPr>
              <a:t>YOLO: using the </a:t>
            </a:r>
            <a:r>
              <a:rPr lang="en-GB" sz="1900" err="1">
                <a:latin typeface="Times New Roman"/>
                <a:ea typeface="Times New Roman" panose="02020603050405020304" pitchFamily="18" charset="0"/>
                <a:cs typeface="Arial"/>
              </a:rPr>
              <a:t>Ultralytics</a:t>
            </a:r>
            <a:r>
              <a:rPr lang="en-GB" sz="1900">
                <a:latin typeface="Times New Roman"/>
                <a:ea typeface="Times New Roman" panose="02020603050405020304" pitchFamily="18" charset="0"/>
                <a:cs typeface="Arial"/>
              </a:rPr>
              <a:t> module. </a:t>
            </a:r>
          </a:p>
          <a:p>
            <a:pPr marL="342900" marR="12700" lvl="0" indent="-342900" algn="just" hangingPunct="0">
              <a:lnSpc>
                <a:spcPct val="89000"/>
              </a:lnSpc>
              <a:spcAft>
                <a:spcPts val="1000"/>
              </a:spcAft>
              <a:buFont typeface="Symbol" pitchFamily="2" charset="2"/>
              <a:buChar char=""/>
            </a:pPr>
            <a:r>
              <a:rPr lang="en-GB" sz="1900">
                <a:effectLst/>
                <a:latin typeface="Times New Roman"/>
                <a:ea typeface="Times New Roman" panose="02020603050405020304" pitchFamily="18" charset="0"/>
                <a:cs typeface="Arial"/>
              </a:rPr>
              <a:t>Deep learning models: </a:t>
            </a:r>
            <a:r>
              <a:rPr lang="en-US" sz="1900">
                <a:effectLst/>
                <a:latin typeface="Times New Roman"/>
                <a:ea typeface="Times New Roman" panose="02020603050405020304" pitchFamily="18" charset="0"/>
                <a:cs typeface="Arial"/>
              </a:rPr>
              <a:t>YOLOv8n – YOLO11n – YOLO11s</a:t>
            </a:r>
            <a:endParaRPr lang="en-GB" sz="1900">
              <a:effectLst/>
              <a:latin typeface="Times New Roman"/>
              <a:ea typeface="Times New Roman" panose="02020603050405020304" pitchFamily="18" charset="0"/>
              <a:cs typeface="Arial"/>
            </a:endParaRPr>
          </a:p>
          <a:p>
            <a:pPr marL="342900" marR="12700" lvl="0" indent="-342900" algn="just" hangingPunct="0">
              <a:lnSpc>
                <a:spcPct val="89000"/>
              </a:lnSpc>
              <a:spcAft>
                <a:spcPts val="1000"/>
              </a:spcAft>
              <a:buFont typeface="Symbol" pitchFamily="2" charset="2"/>
              <a:buChar char=""/>
            </a:pPr>
            <a:r>
              <a:rPr lang="en-GB" sz="1900">
                <a:effectLst/>
                <a:latin typeface="Times New Roman"/>
                <a:ea typeface="Times New Roman" panose="02020603050405020304" pitchFamily="18" charset="0"/>
                <a:cs typeface="Arial"/>
              </a:rPr>
              <a:t>Performance metrics for evaluation: Precision – Recal</a:t>
            </a:r>
            <a:r>
              <a:rPr lang="en-GB" sz="1900">
                <a:latin typeface="Times New Roman"/>
                <a:ea typeface="Times New Roman" panose="02020603050405020304" pitchFamily="18" charset="0"/>
                <a:cs typeface="Arial"/>
              </a:rPr>
              <a:t>l – mAP50 – mAP50-95</a:t>
            </a:r>
            <a:r>
              <a:rPr lang="en-GB" sz="1900">
                <a:effectLst/>
                <a:latin typeface="Times New Roman"/>
                <a:ea typeface="Times New Roman" panose="02020603050405020304" pitchFamily="18" charset="0"/>
                <a:cs typeface="Times New Roman"/>
              </a:rPr>
              <a:t> </a:t>
            </a:r>
          </a:p>
          <a:p>
            <a:endParaRPr lang="en-US" sz="1900"/>
          </a:p>
        </p:txBody>
      </p:sp>
      <p:pic>
        <p:nvPicPr>
          <p:cNvPr id="4" name="Picture 3">
            <a:extLst>
              <a:ext uri="{FF2B5EF4-FFF2-40B4-BE49-F238E27FC236}">
                <a16:creationId xmlns:a16="http://schemas.microsoft.com/office/drawing/2014/main" id="{D0EF70F0-1D9F-B70B-DC00-5C581CA3CEAD}"/>
              </a:ext>
            </a:extLst>
          </p:cNvPr>
          <p:cNvPicPr>
            <a:picLocks noChangeAspect="1"/>
          </p:cNvPicPr>
          <p:nvPr/>
        </p:nvPicPr>
        <p:blipFill>
          <a:blip r:embed="rId2"/>
          <a:stretch>
            <a:fillRect/>
          </a:stretch>
        </p:blipFill>
        <p:spPr>
          <a:xfrm>
            <a:off x="9326891" y="3934959"/>
            <a:ext cx="2690877" cy="272086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915440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a:t>
            </a:r>
          </a:p>
        </p:txBody>
      </p:sp>
      <p:sp>
        <p:nvSpPr>
          <p:cNvPr id="3" name="Content Placeholder 2"/>
          <p:cNvSpPr>
            <a:spLocks noGrp="1"/>
          </p:cNvSpPr>
          <p:nvPr>
            <p:ph idx="1"/>
          </p:nvPr>
        </p:nvSpPr>
        <p:spPr>
          <a:xfrm>
            <a:off x="1097280" y="1845734"/>
            <a:ext cx="10058400" cy="4636346"/>
          </a:xfrm>
        </p:spPr>
        <p:txBody>
          <a:bodyPr/>
          <a:lstStyle/>
          <a:p>
            <a:pPr marL="342900" indent="-342900">
              <a:buFont typeface="Arial" panose="020B0604020202020204" pitchFamily="34" charset="0"/>
              <a:buChar char="•"/>
            </a:pPr>
            <a:r>
              <a:rPr lang="en-US" dirty="0"/>
              <a:t>First, we start by importing the </a:t>
            </a:r>
            <a:r>
              <a:rPr lang="en-US" dirty="0" err="1"/>
              <a:t>Ultralytics</a:t>
            </a:r>
            <a:r>
              <a:rPr lang="en-US" dirty="0"/>
              <a:t> module, then using the YOLO class</a:t>
            </a:r>
          </a:p>
          <a:p>
            <a:pPr marL="342900" indent="-342900">
              <a:buFont typeface="Arial" panose="020B0604020202020204" pitchFamily="34" charset="0"/>
              <a:buChar char="•"/>
            </a:pPr>
            <a:r>
              <a:rPr lang="en-US" dirty="0"/>
              <a:t>Second, we create a </a:t>
            </a:r>
            <a:r>
              <a:rPr lang="en-US" dirty="0" err="1"/>
              <a:t>data.yaml</a:t>
            </a:r>
            <a:r>
              <a:rPr lang="en-US" dirty="0"/>
              <a:t> file that includes the paths of the training, testing and validation dataset.</a:t>
            </a:r>
          </a:p>
          <a:p>
            <a:pPr marL="342900" indent="-342900">
              <a:buFont typeface="Arial" panose="020B0604020202020204" pitchFamily="34" charset="0"/>
              <a:buChar char="•"/>
            </a:pPr>
            <a:r>
              <a:rPr lang="en-US" dirty="0"/>
              <a:t>Third, we specify the YOLO version.</a:t>
            </a:r>
          </a:p>
          <a:p>
            <a:pPr marL="342900" indent="-342900">
              <a:buFont typeface="Arial" panose="020B0604020202020204" pitchFamily="34" charset="0"/>
              <a:buChar char="•"/>
            </a:pPr>
            <a:r>
              <a:rPr lang="en-US" dirty="0"/>
              <a:t>Fourth, we specify the hyperparameters</a:t>
            </a:r>
          </a:p>
          <a:p>
            <a:r>
              <a:rPr lang="en-US" dirty="0"/>
              <a:t>	-&gt; Batch size = 16</a:t>
            </a:r>
          </a:p>
          <a:p>
            <a:r>
              <a:rPr lang="en-US" dirty="0"/>
              <a:t>	-&gt; epochs = 50 </a:t>
            </a:r>
          </a:p>
          <a:p>
            <a:r>
              <a:rPr lang="en-US" dirty="0"/>
              <a:t>	-&gt; Optimizer: Adam</a:t>
            </a:r>
          </a:p>
          <a:p>
            <a:r>
              <a:rPr lang="en-US" dirty="0"/>
              <a:t>	-&gt; </a:t>
            </a:r>
            <a:r>
              <a:rPr lang="en-US" b="1" dirty="0" err="1"/>
              <a:t>DFL_loss</a:t>
            </a:r>
            <a:r>
              <a:rPr lang="en-US" b="1" dirty="0"/>
              <a:t> &amp; </a:t>
            </a:r>
            <a:r>
              <a:rPr lang="en-US" b="1" dirty="0" err="1"/>
              <a:t>box_loss</a:t>
            </a:r>
            <a:r>
              <a:rPr lang="en-US" b="1" dirty="0"/>
              <a:t> </a:t>
            </a:r>
            <a:r>
              <a:rPr lang="en-US" dirty="0"/>
              <a:t>were used for the loss function </a:t>
            </a:r>
          </a:p>
          <a:p>
            <a:pPr marL="342900" indent="-342900">
              <a:buFont typeface="Arial" panose="020B0604020202020204" pitchFamily="34" charset="0"/>
              <a:buChar char="•"/>
            </a:pPr>
            <a:r>
              <a:rPr lang="en-US" dirty="0"/>
              <a:t>Results are saved on a directory specified by us, the directory contains information on every epoch, necessary for us to evaluate the model. </a:t>
            </a:r>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879619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graphicFrame>
        <p:nvGraphicFramePr>
          <p:cNvPr id="4" name="Content Placeholder 3">
            <a:extLst>
              <a:ext uri="{FF2B5EF4-FFF2-40B4-BE49-F238E27FC236}">
                <a16:creationId xmlns:a16="http://schemas.microsoft.com/office/drawing/2014/main" id="{D1AA1A67-D840-0715-6E3A-548842C3B000}"/>
              </a:ext>
            </a:extLst>
          </p:cNvPr>
          <p:cNvGraphicFramePr>
            <a:graphicFrameLocks noGrp="1"/>
          </p:cNvGraphicFramePr>
          <p:nvPr>
            <p:ph idx="1"/>
            <p:extLst>
              <p:ext uri="{D42A27DB-BD31-4B8C-83A1-F6EECF244321}">
                <p14:modId xmlns:p14="http://schemas.microsoft.com/office/powerpoint/2010/main" val="582819881"/>
              </p:ext>
            </p:extLst>
          </p:nvPr>
        </p:nvGraphicFramePr>
        <p:xfrm>
          <a:off x="1097280" y="2222183"/>
          <a:ext cx="10058400" cy="1112520"/>
        </p:xfrm>
        <a:graphic>
          <a:graphicData uri="http://schemas.openxmlformats.org/drawingml/2006/table">
            <a:tbl>
              <a:tblPr firstRow="1" bandRow="1">
                <a:tableStyleId>{5C22544A-7EE6-4342-B048-85BDC9FD1C3A}</a:tableStyleId>
              </a:tblPr>
              <a:tblGrid>
                <a:gridCol w="2011680">
                  <a:extLst>
                    <a:ext uri="{9D8B030D-6E8A-4147-A177-3AD203B41FA5}">
                      <a16:colId xmlns:a16="http://schemas.microsoft.com/office/drawing/2014/main" val="1766111337"/>
                    </a:ext>
                  </a:extLst>
                </a:gridCol>
                <a:gridCol w="2011680">
                  <a:extLst>
                    <a:ext uri="{9D8B030D-6E8A-4147-A177-3AD203B41FA5}">
                      <a16:colId xmlns:a16="http://schemas.microsoft.com/office/drawing/2014/main" val="493429813"/>
                    </a:ext>
                  </a:extLst>
                </a:gridCol>
                <a:gridCol w="2011680">
                  <a:extLst>
                    <a:ext uri="{9D8B030D-6E8A-4147-A177-3AD203B41FA5}">
                      <a16:colId xmlns:a16="http://schemas.microsoft.com/office/drawing/2014/main" val="1678311883"/>
                    </a:ext>
                  </a:extLst>
                </a:gridCol>
                <a:gridCol w="2011680">
                  <a:extLst>
                    <a:ext uri="{9D8B030D-6E8A-4147-A177-3AD203B41FA5}">
                      <a16:colId xmlns:a16="http://schemas.microsoft.com/office/drawing/2014/main" val="131006608"/>
                    </a:ext>
                  </a:extLst>
                </a:gridCol>
                <a:gridCol w="2011680">
                  <a:extLst>
                    <a:ext uri="{9D8B030D-6E8A-4147-A177-3AD203B41FA5}">
                      <a16:colId xmlns:a16="http://schemas.microsoft.com/office/drawing/2014/main" val="1002966340"/>
                    </a:ext>
                  </a:extLst>
                </a:gridCol>
              </a:tblGrid>
              <a:tr h="370840">
                <a:tc>
                  <a:txBody>
                    <a:bodyPr/>
                    <a:lstStyle/>
                    <a:p>
                      <a:endParaRPr lang="en-AE" dirty="0"/>
                    </a:p>
                  </a:txBody>
                  <a:tcPr/>
                </a:tc>
                <a:tc>
                  <a:txBody>
                    <a:bodyPr/>
                    <a:lstStyle/>
                    <a:p>
                      <a:r>
                        <a:rPr lang="en-US" b="1" dirty="0"/>
                        <a:t>Precision </a:t>
                      </a:r>
                      <a:endParaRPr lang="en-AE" b="1" dirty="0"/>
                    </a:p>
                  </a:txBody>
                  <a:tcPr/>
                </a:tc>
                <a:tc>
                  <a:txBody>
                    <a:bodyPr/>
                    <a:lstStyle/>
                    <a:p>
                      <a:r>
                        <a:rPr lang="en-US" dirty="0"/>
                        <a:t>Recall</a:t>
                      </a:r>
                      <a:endParaRPr lang="en-AE" dirty="0"/>
                    </a:p>
                  </a:txBody>
                  <a:tcPr/>
                </a:tc>
                <a:tc>
                  <a:txBody>
                    <a:bodyPr/>
                    <a:lstStyle/>
                    <a:p>
                      <a:r>
                        <a:rPr lang="en-US" dirty="0"/>
                        <a:t>mAP50</a:t>
                      </a:r>
                      <a:endParaRPr lang="en-AE" dirty="0"/>
                    </a:p>
                  </a:txBody>
                  <a:tcPr/>
                </a:tc>
                <a:tc>
                  <a:txBody>
                    <a:bodyPr/>
                    <a:lstStyle/>
                    <a:p>
                      <a:r>
                        <a:rPr lang="en-US" b="1" dirty="0"/>
                        <a:t>mAP50-95</a:t>
                      </a:r>
                      <a:endParaRPr lang="en-AE" b="1" dirty="0"/>
                    </a:p>
                  </a:txBody>
                  <a:tcPr/>
                </a:tc>
                <a:extLst>
                  <a:ext uri="{0D108BD9-81ED-4DB2-BD59-A6C34878D82A}">
                    <a16:rowId xmlns:a16="http://schemas.microsoft.com/office/drawing/2014/main" val="503397756"/>
                  </a:ext>
                </a:extLst>
              </a:tr>
              <a:tr h="370840">
                <a:tc>
                  <a:txBody>
                    <a:bodyPr/>
                    <a:lstStyle/>
                    <a:p>
                      <a:r>
                        <a:rPr lang="en-US" b="1" dirty="0"/>
                        <a:t>YOLOv8n</a:t>
                      </a:r>
                      <a:endParaRPr lang="en-AE" b="1" dirty="0"/>
                    </a:p>
                  </a:txBody>
                  <a:tcPr/>
                </a:tc>
                <a:tc>
                  <a:txBody>
                    <a:bodyPr/>
                    <a:lstStyle/>
                    <a:p>
                      <a:r>
                        <a:rPr lang="en-US" dirty="0"/>
                        <a:t>0.829</a:t>
                      </a:r>
                      <a:endParaRPr lang="en-AE" dirty="0"/>
                    </a:p>
                  </a:txBody>
                  <a:tcPr/>
                </a:tc>
                <a:tc>
                  <a:txBody>
                    <a:bodyPr/>
                    <a:lstStyle/>
                    <a:p>
                      <a:r>
                        <a:rPr lang="en-US" dirty="0"/>
                        <a:t>0.701</a:t>
                      </a:r>
                      <a:endParaRPr lang="en-AE" dirty="0"/>
                    </a:p>
                  </a:txBody>
                  <a:tcPr/>
                </a:tc>
                <a:tc>
                  <a:txBody>
                    <a:bodyPr/>
                    <a:lstStyle/>
                    <a:p>
                      <a:r>
                        <a:rPr lang="en-US" dirty="0"/>
                        <a:t>0.763</a:t>
                      </a:r>
                      <a:endParaRPr lang="en-AE" dirty="0"/>
                    </a:p>
                  </a:txBody>
                  <a:tcPr/>
                </a:tc>
                <a:tc>
                  <a:txBody>
                    <a:bodyPr/>
                    <a:lstStyle/>
                    <a:p>
                      <a:r>
                        <a:rPr lang="en-US" dirty="0"/>
                        <a:t>0.488</a:t>
                      </a:r>
                      <a:endParaRPr lang="en-AE" dirty="0"/>
                    </a:p>
                  </a:txBody>
                  <a:tcPr/>
                </a:tc>
                <a:extLst>
                  <a:ext uri="{0D108BD9-81ED-4DB2-BD59-A6C34878D82A}">
                    <a16:rowId xmlns:a16="http://schemas.microsoft.com/office/drawing/2014/main" val="1536492547"/>
                  </a:ext>
                </a:extLst>
              </a:tr>
              <a:tr h="370840">
                <a:tc>
                  <a:txBody>
                    <a:bodyPr/>
                    <a:lstStyle/>
                    <a:p>
                      <a:r>
                        <a:rPr lang="en-US" b="1" dirty="0"/>
                        <a:t>YOLO11s</a:t>
                      </a:r>
                      <a:endParaRPr lang="en-AE" b="1" dirty="0"/>
                    </a:p>
                  </a:txBody>
                  <a:tcPr/>
                </a:tc>
                <a:tc>
                  <a:txBody>
                    <a:bodyPr/>
                    <a:lstStyle/>
                    <a:p>
                      <a:r>
                        <a:rPr lang="en-US" b="1" dirty="0"/>
                        <a:t>0.858</a:t>
                      </a:r>
                      <a:endParaRPr lang="en-AE" b="1" dirty="0"/>
                    </a:p>
                  </a:txBody>
                  <a:tcPr/>
                </a:tc>
                <a:tc>
                  <a:txBody>
                    <a:bodyPr/>
                    <a:lstStyle/>
                    <a:p>
                      <a:r>
                        <a:rPr lang="en-US" b="1" dirty="0"/>
                        <a:t>0.728</a:t>
                      </a:r>
                      <a:endParaRPr lang="en-AE" b="1" dirty="0"/>
                    </a:p>
                  </a:txBody>
                  <a:tcPr/>
                </a:tc>
                <a:tc>
                  <a:txBody>
                    <a:bodyPr/>
                    <a:lstStyle/>
                    <a:p>
                      <a:r>
                        <a:rPr lang="en-US" b="1" dirty="0"/>
                        <a:t>0.80</a:t>
                      </a:r>
                      <a:endParaRPr lang="en-AE" b="1" dirty="0"/>
                    </a:p>
                  </a:txBody>
                  <a:tcPr/>
                </a:tc>
                <a:tc>
                  <a:txBody>
                    <a:bodyPr/>
                    <a:lstStyle/>
                    <a:p>
                      <a:r>
                        <a:rPr lang="en-US" b="1" dirty="0"/>
                        <a:t>0.548</a:t>
                      </a:r>
                      <a:endParaRPr lang="en-AE" b="1" dirty="0"/>
                    </a:p>
                  </a:txBody>
                  <a:tcPr/>
                </a:tc>
                <a:extLst>
                  <a:ext uri="{0D108BD9-81ED-4DB2-BD59-A6C34878D82A}">
                    <a16:rowId xmlns:a16="http://schemas.microsoft.com/office/drawing/2014/main" val="3447992968"/>
                  </a:ext>
                </a:extLst>
              </a:tr>
            </a:tbl>
          </a:graphicData>
        </a:graphic>
      </p:graphicFrame>
      <p:sp>
        <p:nvSpPr>
          <p:cNvPr id="5" name="TextBox 4">
            <a:extLst>
              <a:ext uri="{FF2B5EF4-FFF2-40B4-BE49-F238E27FC236}">
                <a16:creationId xmlns:a16="http://schemas.microsoft.com/office/drawing/2014/main" id="{D811FC18-5719-0DF6-3003-6C5256F659DB}"/>
              </a:ext>
            </a:extLst>
          </p:cNvPr>
          <p:cNvSpPr txBox="1"/>
          <p:nvPr/>
        </p:nvSpPr>
        <p:spPr>
          <a:xfrm>
            <a:off x="1097280" y="1795106"/>
            <a:ext cx="2661920" cy="369332"/>
          </a:xfrm>
          <a:prstGeom prst="rect">
            <a:avLst/>
          </a:prstGeom>
          <a:noFill/>
        </p:spPr>
        <p:txBody>
          <a:bodyPr wrap="square" rtlCol="0">
            <a:spAutoFit/>
          </a:bodyPr>
          <a:lstStyle/>
          <a:p>
            <a:r>
              <a:rPr lang="en-US" b="1" dirty="0"/>
              <a:t>No pose estimation:-</a:t>
            </a:r>
            <a:r>
              <a:rPr lang="en-US" dirty="0"/>
              <a:t> </a:t>
            </a:r>
            <a:endParaRPr lang="en-AE" dirty="0"/>
          </a:p>
        </p:txBody>
      </p:sp>
      <p:sp>
        <p:nvSpPr>
          <p:cNvPr id="6" name="TextBox 5">
            <a:extLst>
              <a:ext uri="{FF2B5EF4-FFF2-40B4-BE49-F238E27FC236}">
                <a16:creationId xmlns:a16="http://schemas.microsoft.com/office/drawing/2014/main" id="{DFCAD3E1-B371-198E-BE6F-57B7D28607FA}"/>
              </a:ext>
            </a:extLst>
          </p:cNvPr>
          <p:cNvSpPr txBox="1"/>
          <p:nvPr/>
        </p:nvSpPr>
        <p:spPr>
          <a:xfrm>
            <a:off x="1097280" y="3794126"/>
            <a:ext cx="2661920" cy="369332"/>
          </a:xfrm>
          <a:prstGeom prst="rect">
            <a:avLst/>
          </a:prstGeom>
          <a:noFill/>
        </p:spPr>
        <p:txBody>
          <a:bodyPr wrap="square" rtlCol="0">
            <a:spAutoFit/>
          </a:bodyPr>
          <a:lstStyle/>
          <a:p>
            <a:r>
              <a:rPr lang="en-US" b="1" dirty="0"/>
              <a:t>Pose estimation:-</a:t>
            </a:r>
            <a:r>
              <a:rPr lang="en-US" dirty="0"/>
              <a:t> </a:t>
            </a:r>
            <a:endParaRPr lang="en-AE" dirty="0"/>
          </a:p>
        </p:txBody>
      </p:sp>
      <p:graphicFrame>
        <p:nvGraphicFramePr>
          <p:cNvPr id="7" name="Table 6">
            <a:extLst>
              <a:ext uri="{FF2B5EF4-FFF2-40B4-BE49-F238E27FC236}">
                <a16:creationId xmlns:a16="http://schemas.microsoft.com/office/drawing/2014/main" id="{F36928C2-B812-966D-C4F6-FE5D5E7C3413}"/>
              </a:ext>
            </a:extLst>
          </p:cNvPr>
          <p:cNvGraphicFramePr>
            <a:graphicFrameLocks noGrp="1"/>
          </p:cNvGraphicFramePr>
          <p:nvPr>
            <p:extLst>
              <p:ext uri="{D42A27DB-BD31-4B8C-83A1-F6EECF244321}">
                <p14:modId xmlns:p14="http://schemas.microsoft.com/office/powerpoint/2010/main" val="3440221723"/>
              </p:ext>
            </p:extLst>
          </p:nvPr>
        </p:nvGraphicFramePr>
        <p:xfrm>
          <a:off x="1097280" y="4306146"/>
          <a:ext cx="10058400" cy="949396"/>
        </p:xfrm>
        <a:graphic>
          <a:graphicData uri="http://schemas.openxmlformats.org/drawingml/2006/table">
            <a:tbl>
              <a:tblPr firstRow="1" bandRow="1">
                <a:tableStyleId>{5C22544A-7EE6-4342-B048-85BDC9FD1C3A}</a:tableStyleId>
              </a:tblPr>
              <a:tblGrid>
                <a:gridCol w="2011680">
                  <a:extLst>
                    <a:ext uri="{9D8B030D-6E8A-4147-A177-3AD203B41FA5}">
                      <a16:colId xmlns:a16="http://schemas.microsoft.com/office/drawing/2014/main" val="3359552760"/>
                    </a:ext>
                  </a:extLst>
                </a:gridCol>
                <a:gridCol w="2011680">
                  <a:extLst>
                    <a:ext uri="{9D8B030D-6E8A-4147-A177-3AD203B41FA5}">
                      <a16:colId xmlns:a16="http://schemas.microsoft.com/office/drawing/2014/main" val="43624237"/>
                    </a:ext>
                  </a:extLst>
                </a:gridCol>
                <a:gridCol w="2011680">
                  <a:extLst>
                    <a:ext uri="{9D8B030D-6E8A-4147-A177-3AD203B41FA5}">
                      <a16:colId xmlns:a16="http://schemas.microsoft.com/office/drawing/2014/main" val="3502074937"/>
                    </a:ext>
                  </a:extLst>
                </a:gridCol>
                <a:gridCol w="2011680">
                  <a:extLst>
                    <a:ext uri="{9D8B030D-6E8A-4147-A177-3AD203B41FA5}">
                      <a16:colId xmlns:a16="http://schemas.microsoft.com/office/drawing/2014/main" val="1527824559"/>
                    </a:ext>
                  </a:extLst>
                </a:gridCol>
                <a:gridCol w="2011680">
                  <a:extLst>
                    <a:ext uri="{9D8B030D-6E8A-4147-A177-3AD203B41FA5}">
                      <a16:colId xmlns:a16="http://schemas.microsoft.com/office/drawing/2014/main" val="4248628366"/>
                    </a:ext>
                  </a:extLst>
                </a:gridCol>
              </a:tblGrid>
              <a:tr h="474698">
                <a:tc>
                  <a:txBody>
                    <a:bodyPr/>
                    <a:lstStyle/>
                    <a:p>
                      <a:endParaRPr lang="en-AE"/>
                    </a:p>
                  </a:txBody>
                  <a:tcPr/>
                </a:tc>
                <a:tc>
                  <a:txBody>
                    <a:bodyPr/>
                    <a:lstStyle/>
                    <a:p>
                      <a:r>
                        <a:rPr lang="en-US" dirty="0" err="1"/>
                        <a:t>Percision</a:t>
                      </a:r>
                      <a:endParaRPr lang="en-AE" dirty="0"/>
                    </a:p>
                  </a:txBody>
                  <a:tcPr/>
                </a:tc>
                <a:tc>
                  <a:txBody>
                    <a:bodyPr/>
                    <a:lstStyle/>
                    <a:p>
                      <a:r>
                        <a:rPr lang="en-US" dirty="0"/>
                        <a:t>Recall</a:t>
                      </a:r>
                      <a:endParaRPr lang="en-AE" dirty="0"/>
                    </a:p>
                  </a:txBody>
                  <a:tcPr/>
                </a:tc>
                <a:tc>
                  <a:txBody>
                    <a:bodyPr/>
                    <a:lstStyle/>
                    <a:p>
                      <a:r>
                        <a:rPr lang="en-US" dirty="0"/>
                        <a:t>mAP50</a:t>
                      </a:r>
                      <a:endParaRPr lang="en-AE" dirty="0"/>
                    </a:p>
                  </a:txBody>
                  <a:tcPr/>
                </a:tc>
                <a:tc>
                  <a:txBody>
                    <a:bodyPr/>
                    <a:lstStyle/>
                    <a:p>
                      <a:r>
                        <a:rPr lang="en-US" dirty="0"/>
                        <a:t>mAP50-95</a:t>
                      </a:r>
                      <a:endParaRPr lang="en-AE" dirty="0"/>
                    </a:p>
                  </a:txBody>
                  <a:tcPr/>
                </a:tc>
                <a:extLst>
                  <a:ext uri="{0D108BD9-81ED-4DB2-BD59-A6C34878D82A}">
                    <a16:rowId xmlns:a16="http://schemas.microsoft.com/office/drawing/2014/main" val="899273048"/>
                  </a:ext>
                </a:extLst>
              </a:tr>
              <a:tr h="474698">
                <a:tc>
                  <a:txBody>
                    <a:bodyPr/>
                    <a:lstStyle/>
                    <a:p>
                      <a:r>
                        <a:rPr lang="en-US" b="1" dirty="0"/>
                        <a:t>YOLO11s</a:t>
                      </a:r>
                      <a:endParaRPr lang="en-AE" b="1" dirty="0"/>
                    </a:p>
                  </a:txBody>
                  <a:tcPr/>
                </a:tc>
                <a:tc>
                  <a:txBody>
                    <a:bodyPr/>
                    <a:lstStyle/>
                    <a:p>
                      <a:r>
                        <a:rPr lang="en-US" b="1" dirty="0"/>
                        <a:t>0.182</a:t>
                      </a:r>
                      <a:endParaRPr lang="en-AE" b="1" dirty="0"/>
                    </a:p>
                  </a:txBody>
                  <a:tcPr/>
                </a:tc>
                <a:tc>
                  <a:txBody>
                    <a:bodyPr/>
                    <a:lstStyle/>
                    <a:p>
                      <a:r>
                        <a:rPr lang="en-US" b="1" dirty="0"/>
                        <a:t>0.642</a:t>
                      </a:r>
                      <a:endParaRPr lang="en-AE" b="1" dirty="0"/>
                    </a:p>
                  </a:txBody>
                  <a:tcPr/>
                </a:tc>
                <a:tc>
                  <a:txBody>
                    <a:bodyPr/>
                    <a:lstStyle/>
                    <a:p>
                      <a:r>
                        <a:rPr lang="en-AE" b="1" dirty="0"/>
                        <a:t>0.183</a:t>
                      </a:r>
                    </a:p>
                  </a:txBody>
                  <a:tcPr/>
                </a:tc>
                <a:tc>
                  <a:txBody>
                    <a:bodyPr/>
                    <a:lstStyle/>
                    <a:p>
                      <a:r>
                        <a:rPr lang="en-AE" b="1" dirty="0"/>
                        <a:t>0.118</a:t>
                      </a:r>
                    </a:p>
                  </a:txBody>
                  <a:tcPr/>
                </a:tc>
                <a:extLst>
                  <a:ext uri="{0D108BD9-81ED-4DB2-BD59-A6C34878D82A}">
                    <a16:rowId xmlns:a16="http://schemas.microsoft.com/office/drawing/2014/main" val="3551338671"/>
                  </a:ext>
                </a:extLst>
              </a:tr>
            </a:tbl>
          </a:graphicData>
        </a:graphic>
      </p:graphicFrame>
    </p:spTree>
    <p:extLst>
      <p:ext uri="{BB962C8B-B14F-4D97-AF65-F5344CB8AC3E}">
        <p14:creationId xmlns:p14="http://schemas.microsoft.com/office/powerpoint/2010/main" val="22830633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FFC77-1962-1E74-7A62-23BC8A57B532}"/>
              </a:ext>
            </a:extLst>
          </p:cNvPr>
          <p:cNvSpPr>
            <a:spLocks noGrp="1"/>
          </p:cNvSpPr>
          <p:nvPr>
            <p:ph type="title"/>
          </p:nvPr>
        </p:nvSpPr>
        <p:spPr/>
        <p:txBody>
          <a:bodyPr/>
          <a:lstStyle/>
          <a:p>
            <a:r>
              <a:rPr lang="en-US" dirty="0"/>
              <a:t>Results (best model)</a:t>
            </a:r>
            <a:endParaRPr lang="en-AE" dirty="0"/>
          </a:p>
        </p:txBody>
      </p:sp>
      <p:sp>
        <p:nvSpPr>
          <p:cNvPr id="7" name="Content Placeholder 6">
            <a:extLst>
              <a:ext uri="{FF2B5EF4-FFF2-40B4-BE49-F238E27FC236}">
                <a16:creationId xmlns:a16="http://schemas.microsoft.com/office/drawing/2014/main" id="{5D54CE7A-C103-F532-B8AF-D64F1B17237C}"/>
              </a:ext>
            </a:extLst>
          </p:cNvPr>
          <p:cNvSpPr>
            <a:spLocks noGrp="1"/>
          </p:cNvSpPr>
          <p:nvPr>
            <p:ph idx="1"/>
          </p:nvPr>
        </p:nvSpPr>
        <p:spPr/>
        <p:txBody>
          <a:bodyPr/>
          <a:lstStyle/>
          <a:p>
            <a:endParaRPr lang="en-US" dirty="0"/>
          </a:p>
        </p:txBody>
      </p:sp>
      <p:pic>
        <p:nvPicPr>
          <p:cNvPr id="9" name="Picture 8">
            <a:extLst>
              <a:ext uri="{FF2B5EF4-FFF2-40B4-BE49-F238E27FC236}">
                <a16:creationId xmlns:a16="http://schemas.microsoft.com/office/drawing/2014/main" id="{17A3FFB0-1108-99FE-C0F3-89F49DB5F97B}"/>
              </a:ext>
            </a:extLst>
          </p:cNvPr>
          <p:cNvPicPr>
            <a:picLocks noChangeAspect="1"/>
          </p:cNvPicPr>
          <p:nvPr/>
        </p:nvPicPr>
        <p:blipFill>
          <a:blip r:embed="rId2"/>
          <a:stretch>
            <a:fillRect/>
          </a:stretch>
        </p:blipFill>
        <p:spPr>
          <a:xfrm>
            <a:off x="619760" y="1845734"/>
            <a:ext cx="5151120" cy="4834405"/>
          </a:xfrm>
          <a:prstGeom prst="rect">
            <a:avLst/>
          </a:prstGeom>
        </p:spPr>
      </p:pic>
      <p:pic>
        <p:nvPicPr>
          <p:cNvPr id="11" name="Picture 10">
            <a:extLst>
              <a:ext uri="{FF2B5EF4-FFF2-40B4-BE49-F238E27FC236}">
                <a16:creationId xmlns:a16="http://schemas.microsoft.com/office/drawing/2014/main" id="{F45B4A1B-2FB2-8C85-71E8-49C61BC155BE}"/>
              </a:ext>
            </a:extLst>
          </p:cNvPr>
          <p:cNvPicPr>
            <a:picLocks noChangeAspect="1"/>
          </p:cNvPicPr>
          <p:nvPr/>
        </p:nvPicPr>
        <p:blipFill>
          <a:blip r:embed="rId3"/>
          <a:stretch>
            <a:fillRect/>
          </a:stretch>
        </p:blipFill>
        <p:spPr>
          <a:xfrm>
            <a:off x="5699760" y="1845734"/>
            <a:ext cx="6104663" cy="4725663"/>
          </a:xfrm>
          <a:prstGeom prst="rect">
            <a:avLst/>
          </a:prstGeom>
        </p:spPr>
      </p:pic>
    </p:spTree>
    <p:extLst>
      <p:ext uri="{BB962C8B-B14F-4D97-AF65-F5344CB8AC3E}">
        <p14:creationId xmlns:p14="http://schemas.microsoft.com/office/powerpoint/2010/main" val="499556051"/>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Candara">
      <a:maj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D4C8AF98FF30749B16E491544DFDB1E" ma:contentTypeVersion="8" ma:contentTypeDescription="Create a new document." ma:contentTypeScope="" ma:versionID="a279f098febcdc1d4134a26a6dd7fd65">
  <xsd:schema xmlns:xsd="http://www.w3.org/2001/XMLSchema" xmlns:xs="http://www.w3.org/2001/XMLSchema" xmlns:p="http://schemas.microsoft.com/office/2006/metadata/properties" xmlns:ns3="4d484061-ae68-4340-9a41-e26ddbc9ab1e" targetNamespace="http://schemas.microsoft.com/office/2006/metadata/properties" ma:root="true" ma:fieldsID="0f230c6d6195f933bd457d4352d0a913" ns3:_="">
    <xsd:import namespace="4d484061-ae68-4340-9a41-e26ddbc9ab1e"/>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SearchProperties" minOccurs="0"/>
                <xsd:element ref="ns3:MediaServiceObjectDetectorVersions" minOccurs="0"/>
                <xsd:element ref="ns3:_activity"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484061-ae68-4340-9a41-e26ddbc9ab1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_activity" ma:index="14" nillable="true" ma:displayName="_activity" ma:hidden="true" ma:internalName="_activity">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4d484061-ae68-4340-9a41-e26ddbc9ab1e" xsi:nil="true"/>
  </documentManagement>
</p:properties>
</file>

<file path=customXml/itemProps1.xml><?xml version="1.0" encoding="utf-8"?>
<ds:datastoreItem xmlns:ds="http://schemas.openxmlformats.org/officeDocument/2006/customXml" ds:itemID="{DEE4DF1B-FC1D-48FB-B29A-F15A068E29B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484061-ae68-4340-9a41-e26ddbc9ab1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D12C08C-CABA-4CA3-BCD7-FAC5455F17EF}">
  <ds:schemaRefs>
    <ds:schemaRef ds:uri="http://schemas.microsoft.com/sharepoint/v3/contenttype/forms"/>
  </ds:schemaRefs>
</ds:datastoreItem>
</file>

<file path=customXml/itemProps3.xml><?xml version="1.0" encoding="utf-8"?>
<ds:datastoreItem xmlns:ds="http://schemas.openxmlformats.org/officeDocument/2006/customXml" ds:itemID="{568AE337-0C73-4716-980E-B764697587A9}">
  <ds:schemaRefs>
    <ds:schemaRef ds:uri="http://schemas.microsoft.com/office/2006/documentManagement/types"/>
    <ds:schemaRef ds:uri="http://schemas.microsoft.com/office/infopath/2007/PartnerControls"/>
    <ds:schemaRef ds:uri="http://purl.org/dc/elements/1.1/"/>
    <ds:schemaRef ds:uri="http://www.w3.org/XML/1998/namespace"/>
    <ds:schemaRef ds:uri="http://schemas.microsoft.com/office/2006/metadata/properties"/>
    <ds:schemaRef ds:uri="http://schemas.openxmlformats.org/package/2006/metadata/core-properties"/>
    <ds:schemaRef ds:uri="http://purl.org/dc/dcmitype/"/>
    <ds:schemaRef ds:uri="4d484061-ae68-4340-9a41-e26ddbc9ab1e"/>
    <ds:schemaRef ds:uri="http://purl.org/dc/terms/"/>
  </ds:schemaRefs>
</ds:datastoreItem>
</file>

<file path=docProps/app.xml><?xml version="1.0" encoding="utf-8"?>
<Properties xmlns="http://schemas.openxmlformats.org/officeDocument/2006/extended-properties" xmlns:vt="http://schemas.openxmlformats.org/officeDocument/2006/docPropsVTypes">
  <Template>Retrospect</Template>
  <TotalTime>502</TotalTime>
  <Words>924</Words>
  <Application>Microsoft Office PowerPoint</Application>
  <PresentationFormat>Widescreen</PresentationFormat>
  <Paragraphs>88</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Candara</vt:lpstr>
      <vt:lpstr>Courier New</vt:lpstr>
      <vt:lpstr>Symbol</vt:lpstr>
      <vt:lpstr>Times New Roman</vt:lpstr>
      <vt:lpstr>Retrospect</vt:lpstr>
      <vt:lpstr>Human Detection in Disaster Scenarios</vt:lpstr>
      <vt:lpstr>Introduction</vt:lpstr>
      <vt:lpstr>Problem Statement</vt:lpstr>
      <vt:lpstr>Literature Review</vt:lpstr>
      <vt:lpstr>Literature Review</vt:lpstr>
      <vt:lpstr>Methodology</vt:lpstr>
      <vt:lpstr>Implementation</vt:lpstr>
      <vt:lpstr>Results</vt:lpstr>
      <vt:lpstr>Results (best model)</vt:lpstr>
      <vt:lpstr>Performance evaluation</vt:lpstr>
      <vt:lpstr>Discussion</vt:lpstr>
      <vt:lpstr>Work Division</vt:lpstr>
      <vt:lpstr>Demonstration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Omar Arif</dc:creator>
  <cp:lastModifiedBy>Karim Elsayed</cp:lastModifiedBy>
  <cp:revision>39</cp:revision>
  <dcterms:created xsi:type="dcterms:W3CDTF">2019-10-30T06:18:52Z</dcterms:created>
  <dcterms:modified xsi:type="dcterms:W3CDTF">2024-11-25T19:15:01Z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0x0101009D4C8AF98FF30749B16E491544DFDB1E</vt:lpwstr>
  </property>
</Properties>
</file>

<file path=docProps/thumbnail.jpeg>
</file>